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7121524ce5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7121524ce5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7121524ce5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7121524ce5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f87997393_0_1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f87997393_0_1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7121524ce5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7121524ce5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7121524ce5_4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7121524ce5_4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7121524ce5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7121524ce5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701a942d3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701a942d3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f87997393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f87997393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f87997393_0_1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f87997393_0_1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21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Relationship Id="rId5" Type="http://schemas.openxmlformats.org/officeDocument/2006/relationships/image" Target="../media/image12.png"/><Relationship Id="rId6" Type="http://schemas.openxmlformats.org/officeDocument/2006/relationships/image" Target="../media/image17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Relationship Id="rId6" Type="http://schemas.openxmlformats.org/officeDocument/2006/relationships/image" Target="../media/image25.png"/><Relationship Id="rId7" Type="http://schemas.openxmlformats.org/officeDocument/2006/relationships/image" Target="../media/image6.png"/><Relationship Id="rId8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6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668650"/>
            <a:ext cx="5017500" cy="157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100"/>
              </a:spcBef>
              <a:spcAft>
                <a:spcPts val="100"/>
              </a:spcAft>
              <a:buNone/>
            </a:pPr>
            <a:r>
              <a:rPr b="1" lang="ru" sz="5700"/>
              <a:t>SWTS</a:t>
            </a:r>
            <a:endParaRPr b="1" sz="5700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Автономный робот-уборщик мусора малых и средних габаритов</a:t>
            </a:r>
            <a:endParaRPr/>
          </a:p>
        </p:txBody>
      </p:sp>
      <p:pic>
        <p:nvPicPr>
          <p:cNvPr id="230" name="Google Shape;2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5100" y="0"/>
            <a:ext cx="1578900" cy="157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Прототип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SWTS-0.2</a:t>
            </a:r>
            <a:endParaRPr sz="2400"/>
          </a:p>
        </p:txBody>
      </p:sp>
      <p:sp>
        <p:nvSpPr>
          <p:cNvPr id="330" name="Google Shape;330;p2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Облегченный </a:t>
            </a:r>
            <a:r>
              <a:rPr lang="ru"/>
              <a:t>корпус SWTS-0.1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Схема питания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Средняя корзина</a:t>
            </a:r>
            <a:endParaRPr/>
          </a:p>
        </p:txBody>
      </p:sp>
      <p:sp>
        <p:nvSpPr>
          <p:cNvPr id="331" name="Google Shape;331;p2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Питание от провода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Маленькие электромоторы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Bluetooth  HC-05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Корпус из пластика</a:t>
            </a:r>
            <a:endParaRPr/>
          </a:p>
        </p:txBody>
      </p:sp>
      <p:pic>
        <p:nvPicPr>
          <p:cNvPr id="332" name="Google Shape;3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59" y="4072625"/>
            <a:ext cx="1857066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4621" y="1790040"/>
            <a:ext cx="3048000" cy="2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Прототип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SWTS-0.3</a:t>
            </a:r>
            <a:endParaRPr sz="2400"/>
          </a:p>
        </p:txBody>
      </p:sp>
      <p:sp>
        <p:nvSpPr>
          <p:cNvPr id="339" name="Google Shape;339;p27"/>
          <p:cNvSpPr txBox="1"/>
          <p:nvPr>
            <p:ph type="title"/>
          </p:nvPr>
        </p:nvSpPr>
        <p:spPr>
          <a:xfrm>
            <a:off x="133650" y="1924850"/>
            <a:ext cx="27192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Низкий корпус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Два колеса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Малая корзина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Передача на колесах</a:t>
            </a:r>
            <a:endParaRPr/>
          </a:p>
        </p:txBody>
      </p:sp>
      <p:sp>
        <p:nvSpPr>
          <p:cNvPr id="340" name="Google Shape;340;p27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Питание от провода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Bluetooth  HC-05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Корпус из пластика</a:t>
            </a:r>
            <a:endParaRPr/>
          </a:p>
        </p:txBody>
      </p:sp>
      <p:pic>
        <p:nvPicPr>
          <p:cNvPr id="341" name="Google Shape;3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59" y="4072625"/>
            <a:ext cx="1857066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9974" y="1693325"/>
            <a:ext cx="2903925" cy="24764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8"/>
          <p:cNvSpPr txBox="1"/>
          <p:nvPr>
            <p:ph idx="2" type="title"/>
          </p:nvPr>
        </p:nvSpPr>
        <p:spPr>
          <a:xfrm>
            <a:off x="1297500" y="459500"/>
            <a:ext cx="44904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Проблемы прототипа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48" name="Google Shape;348;p28"/>
          <p:cNvSpPr txBox="1"/>
          <p:nvPr>
            <p:ph type="title"/>
          </p:nvPr>
        </p:nvSpPr>
        <p:spPr>
          <a:xfrm>
            <a:off x="563325" y="1708625"/>
            <a:ext cx="37230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ru"/>
              <a:t>Точность определения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ru"/>
              <a:t>Питание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ru"/>
              <a:t>Грузоподъемность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ru"/>
              <a:t>Сцепление колёс</a:t>
            </a:r>
            <a:endParaRPr/>
          </a:p>
        </p:txBody>
      </p:sp>
      <p:grpSp>
        <p:nvGrpSpPr>
          <p:cNvPr id="349" name="Google Shape;349;p28"/>
          <p:cNvGrpSpPr/>
          <p:nvPr/>
        </p:nvGrpSpPr>
        <p:grpSpPr>
          <a:xfrm>
            <a:off x="4547087" y="1535165"/>
            <a:ext cx="4273653" cy="2923926"/>
            <a:chOff x="4547087" y="1535165"/>
            <a:chExt cx="4273653" cy="2923926"/>
          </a:xfrm>
        </p:grpSpPr>
        <p:sp>
          <p:nvSpPr>
            <p:cNvPr id="350" name="Google Shape;350;p28"/>
            <p:cNvSpPr/>
            <p:nvPr/>
          </p:nvSpPr>
          <p:spPr>
            <a:xfrm>
              <a:off x="4548440" y="1563490"/>
              <a:ext cx="4272300" cy="28956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8"/>
            <p:cNvSpPr/>
            <p:nvPr/>
          </p:nvSpPr>
          <p:spPr>
            <a:xfrm>
              <a:off x="4547087" y="1535165"/>
              <a:ext cx="4272300" cy="28956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8"/>
            <p:cNvSpPr/>
            <p:nvPr/>
          </p:nvSpPr>
          <p:spPr>
            <a:xfrm rot="5400000">
              <a:off x="4414596" y="2956316"/>
              <a:ext cx="579900" cy="81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53" name="Google Shape;3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4134" y="72125"/>
            <a:ext cx="1857066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4825" y="1949175"/>
            <a:ext cx="3518176" cy="209592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8"/>
          <p:cNvSpPr txBox="1"/>
          <p:nvPr/>
        </p:nvSpPr>
        <p:spPr>
          <a:xfrm>
            <a:off x="8669625" y="0"/>
            <a:ext cx="1155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314</a:t>
            </a:r>
            <a:endParaRPr sz="7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Комплектующие итоговой модели</a:t>
            </a:r>
            <a:endParaRPr/>
          </a:p>
        </p:txBody>
      </p:sp>
      <p:sp>
        <p:nvSpPr>
          <p:cNvPr id="361" name="Google Shape;361;p29"/>
          <p:cNvSpPr txBox="1"/>
          <p:nvPr>
            <p:ph idx="1" type="body"/>
          </p:nvPr>
        </p:nvSpPr>
        <p:spPr>
          <a:xfrm>
            <a:off x="176000" y="1464750"/>
            <a:ext cx="4395900" cy="3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ru">
                <a:solidFill>
                  <a:srgbClr val="FFFFFF"/>
                </a:solidFill>
              </a:rPr>
              <a:t>ARM компьютер 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ru"/>
              <a:t>6 * 650 Вт Электрический двигатель (6 900 * 6 = 41</a:t>
            </a:r>
            <a:r>
              <a:rPr lang="ru"/>
              <a:t> </a:t>
            </a:r>
            <a:r>
              <a:rPr lang="ru"/>
              <a:t>400)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ru">
                <a:solidFill>
                  <a:srgbClr val="FFFFFF"/>
                </a:solidFill>
              </a:rPr>
              <a:t>3 * контроллер для электродвигателей (10 000 * 3 = 30 000 )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ru">
                <a:solidFill>
                  <a:srgbClr val="FFFFFF"/>
                </a:solidFill>
              </a:rPr>
              <a:t>3 * Ультразвуковой датчик (3 * 7 000 = 21 000)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ru">
                <a:solidFill>
                  <a:srgbClr val="FFFFFF"/>
                </a:solidFill>
              </a:rPr>
              <a:t>4 * Камера (4 500 * 4 = 18 000)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ru">
                <a:solidFill>
                  <a:srgbClr val="FFFFFF"/>
                </a:solidFill>
              </a:rPr>
              <a:t>Гироскоп (5 900)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ru">
                <a:solidFill>
                  <a:srgbClr val="FFFFFF"/>
                </a:solidFill>
              </a:rPr>
              <a:t>Сервопривод 200 Вт (6 800)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ru">
                <a:solidFill>
                  <a:srgbClr val="FFFFFF"/>
                </a:solidFill>
              </a:rPr>
              <a:t>Аккумулятор 110 А/Час (10 000)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ru">
                <a:solidFill>
                  <a:srgbClr val="FFFFFF"/>
                </a:solidFill>
              </a:rPr>
              <a:t>Корпус и прочие детали (~50 000)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ru">
                <a:solidFill>
                  <a:srgbClr val="FFFFFF"/>
                </a:solidFill>
              </a:rPr>
              <a:t>Работа и наценка (100000)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FFFFFF"/>
                </a:solidFill>
              </a:rPr>
              <a:t>Итого: ~300 000 руб.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62" name="Google Shape;3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7025" y="72125"/>
            <a:ext cx="1664175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9"/>
          <p:cNvSpPr txBox="1"/>
          <p:nvPr/>
        </p:nvSpPr>
        <p:spPr>
          <a:xfrm>
            <a:off x="5254000" y="1464750"/>
            <a:ext cx="3285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 * Камера (на 100 м**2)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Сервер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Итого: ~42000 руб.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64" name="Google Shape;364;p29"/>
          <p:cNvGrpSpPr/>
          <p:nvPr/>
        </p:nvGrpSpPr>
        <p:grpSpPr>
          <a:xfrm>
            <a:off x="4572006" y="2987041"/>
            <a:ext cx="2723886" cy="2156460"/>
            <a:chOff x="3553042" y="1657806"/>
            <a:chExt cx="3461100" cy="2671532"/>
          </a:xfrm>
        </p:grpSpPr>
        <p:sp>
          <p:nvSpPr>
            <p:cNvPr id="365" name="Google Shape;365;p29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9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9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9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9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9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9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73" name="Google Shape;37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9850" y="3036250"/>
            <a:ext cx="2628202" cy="1478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Себестоимость модели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9" name="Google Shape;3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7025" y="72125"/>
            <a:ext cx="1664175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0" title="Стоимость в течении 4 лет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6750" y="1307850"/>
            <a:ext cx="5710269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1"/>
          <p:cNvSpPr txBox="1"/>
          <p:nvPr>
            <p:ph idx="2" type="title"/>
          </p:nvPr>
        </p:nvSpPr>
        <p:spPr>
          <a:xfrm>
            <a:off x="1297500" y="459508"/>
            <a:ext cx="30057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Варианты модификаций робота</a:t>
            </a:r>
            <a:endParaRPr sz="2400"/>
          </a:p>
        </p:txBody>
      </p:sp>
      <p:sp>
        <p:nvSpPr>
          <p:cNvPr id="386" name="Google Shape;386;p31"/>
          <p:cNvSpPr txBox="1"/>
          <p:nvPr>
            <p:ph type="title"/>
          </p:nvPr>
        </p:nvSpPr>
        <p:spPr>
          <a:xfrm>
            <a:off x="1297496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Гусеничное шасси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Манипулятор</a:t>
            </a:r>
            <a:endParaRPr/>
          </a:p>
        </p:txBody>
      </p:sp>
      <p:pic>
        <p:nvPicPr>
          <p:cNvPr id="387" name="Google Shape;3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59" y="4072625"/>
            <a:ext cx="1857066" cy="9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1"/>
          <p:cNvSpPr txBox="1"/>
          <p:nvPr>
            <p:ph idx="2" type="title"/>
          </p:nvPr>
        </p:nvSpPr>
        <p:spPr>
          <a:xfrm>
            <a:off x="5080125" y="459508"/>
            <a:ext cx="30057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</a:rPr>
              <a:t>Варианты модификаций сервера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389" name="Google Shape;389;p31"/>
          <p:cNvSpPr txBox="1"/>
          <p:nvPr>
            <p:ph type="title"/>
          </p:nvPr>
        </p:nvSpPr>
        <p:spPr>
          <a:xfrm>
            <a:off x="508012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Камеры на дронах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Этапы развития проекта </a:t>
            </a:r>
            <a:endParaRPr/>
          </a:p>
        </p:txBody>
      </p:sp>
      <p:sp>
        <p:nvSpPr>
          <p:cNvPr id="395" name="Google Shape;395;p32"/>
          <p:cNvSpPr txBox="1"/>
          <p:nvPr/>
        </p:nvSpPr>
        <p:spPr>
          <a:xfrm>
            <a:off x="452001" y="3748900"/>
            <a:ext cx="11427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Создание прототипа меньшего размера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6" name="Google Shape;396;p32"/>
          <p:cNvSpPr txBox="1"/>
          <p:nvPr/>
        </p:nvSpPr>
        <p:spPr>
          <a:xfrm>
            <a:off x="1753919" y="3748893"/>
            <a:ext cx="13767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Поиск инвесторов, разработка реального прототипа и тестирование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32"/>
          <p:cNvSpPr txBox="1"/>
          <p:nvPr/>
        </p:nvSpPr>
        <p:spPr>
          <a:xfrm>
            <a:off x="3130699" y="3748893"/>
            <a:ext cx="13767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Создание нескольких рабочих версий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8" name="Google Shape;398;p32"/>
          <p:cNvSpPr txBox="1"/>
          <p:nvPr/>
        </p:nvSpPr>
        <p:spPr>
          <a:xfrm>
            <a:off x="4504142" y="3748893"/>
            <a:ext cx="13767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Тестовый запуск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32"/>
          <p:cNvSpPr txBox="1"/>
          <p:nvPr/>
        </p:nvSpPr>
        <p:spPr>
          <a:xfrm>
            <a:off x="5873508" y="3748893"/>
            <a:ext cx="13767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Поиск заказчиков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32"/>
          <p:cNvSpPr txBox="1"/>
          <p:nvPr/>
        </p:nvSpPr>
        <p:spPr>
          <a:xfrm>
            <a:off x="7247415" y="3748893"/>
            <a:ext cx="13767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Запуск производства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1" name="Google Shape;401;p32"/>
          <p:cNvCxnSpPr/>
          <p:nvPr/>
        </p:nvCxnSpPr>
        <p:spPr>
          <a:xfrm>
            <a:off x="1098826" y="2216481"/>
            <a:ext cx="774000" cy="1185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2" name="Google Shape;402;p32"/>
          <p:cNvCxnSpPr/>
          <p:nvPr/>
        </p:nvCxnSpPr>
        <p:spPr>
          <a:xfrm>
            <a:off x="2423695" y="2216481"/>
            <a:ext cx="774000" cy="1185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3" name="Google Shape;403;p32"/>
          <p:cNvCxnSpPr/>
          <p:nvPr/>
        </p:nvCxnSpPr>
        <p:spPr>
          <a:xfrm>
            <a:off x="3749229" y="2216481"/>
            <a:ext cx="774000" cy="1185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" name="Google Shape;404;p32"/>
          <p:cNvCxnSpPr/>
          <p:nvPr/>
        </p:nvCxnSpPr>
        <p:spPr>
          <a:xfrm>
            <a:off x="5071562" y="2216481"/>
            <a:ext cx="774000" cy="1185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5" name="Google Shape;405;p32"/>
          <p:cNvSpPr/>
          <p:nvPr/>
        </p:nvSpPr>
        <p:spPr>
          <a:xfrm flipH="1">
            <a:off x="4425200" y="3184065"/>
            <a:ext cx="1435500" cy="230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06" name="Google Shape;406;p32"/>
          <p:cNvSpPr/>
          <p:nvPr/>
        </p:nvSpPr>
        <p:spPr>
          <a:xfrm>
            <a:off x="4424726" y="3438222"/>
            <a:ext cx="1435500" cy="230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407" name="Google Shape;407;p32"/>
          <p:cNvCxnSpPr/>
          <p:nvPr/>
        </p:nvCxnSpPr>
        <p:spPr>
          <a:xfrm>
            <a:off x="6389940" y="2216481"/>
            <a:ext cx="774000" cy="1185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8" name="Google Shape;408;p32"/>
          <p:cNvSpPr/>
          <p:nvPr/>
        </p:nvSpPr>
        <p:spPr>
          <a:xfrm flipH="1">
            <a:off x="5743578" y="3184065"/>
            <a:ext cx="1435500" cy="230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09" name="Google Shape;409;p32"/>
          <p:cNvSpPr/>
          <p:nvPr/>
        </p:nvSpPr>
        <p:spPr>
          <a:xfrm>
            <a:off x="5743103" y="3438222"/>
            <a:ext cx="1435500" cy="230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410" name="Google Shape;410;p32"/>
          <p:cNvCxnSpPr/>
          <p:nvPr/>
        </p:nvCxnSpPr>
        <p:spPr>
          <a:xfrm>
            <a:off x="7712705" y="2216481"/>
            <a:ext cx="774000" cy="1185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32"/>
          <p:cNvSpPr/>
          <p:nvPr/>
        </p:nvSpPr>
        <p:spPr>
          <a:xfrm flipH="1">
            <a:off x="7066343" y="3184065"/>
            <a:ext cx="1435500" cy="230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12" name="Google Shape;412;p32"/>
          <p:cNvSpPr/>
          <p:nvPr/>
        </p:nvSpPr>
        <p:spPr>
          <a:xfrm>
            <a:off x="7065868" y="3438222"/>
            <a:ext cx="1435500" cy="230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13" name="Google Shape;413;p32"/>
          <p:cNvSpPr txBox="1"/>
          <p:nvPr/>
        </p:nvSpPr>
        <p:spPr>
          <a:xfrm>
            <a:off x="329900" y="2379150"/>
            <a:ext cx="7740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1-й квартал</a:t>
            </a:r>
            <a:endParaRPr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4" name="Google Shape;414;p32"/>
          <p:cNvSpPr txBox="1"/>
          <p:nvPr/>
        </p:nvSpPr>
        <p:spPr>
          <a:xfrm>
            <a:off x="1594622" y="2379150"/>
            <a:ext cx="7740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ru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-й  и 3-й квартал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5" name="Google Shape;415;p32"/>
          <p:cNvSpPr txBox="1"/>
          <p:nvPr/>
        </p:nvSpPr>
        <p:spPr>
          <a:xfrm>
            <a:off x="3035149" y="2379150"/>
            <a:ext cx="7740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4-й квартал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6" name="Google Shape;41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4134" y="72125"/>
            <a:ext cx="1857066" cy="9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2"/>
          <p:cNvSpPr txBox="1"/>
          <p:nvPr/>
        </p:nvSpPr>
        <p:spPr>
          <a:xfrm>
            <a:off x="4184999" y="2379150"/>
            <a:ext cx="7740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ru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-й квартал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8" name="Google Shape;418;p32"/>
          <p:cNvSpPr txBox="1"/>
          <p:nvPr/>
        </p:nvSpPr>
        <p:spPr>
          <a:xfrm>
            <a:off x="5615949" y="2379150"/>
            <a:ext cx="7740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3-й квартал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32"/>
          <p:cNvSpPr txBox="1"/>
          <p:nvPr/>
        </p:nvSpPr>
        <p:spPr>
          <a:xfrm>
            <a:off x="6938699" y="2379150"/>
            <a:ext cx="7740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3-й квартал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0" name="Google Shape;420;p32"/>
          <p:cNvSpPr/>
          <p:nvPr/>
        </p:nvSpPr>
        <p:spPr>
          <a:xfrm flipH="1">
            <a:off x="1773275" y="3184065"/>
            <a:ext cx="1435500" cy="230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21" name="Google Shape;421;p32"/>
          <p:cNvSpPr/>
          <p:nvPr/>
        </p:nvSpPr>
        <p:spPr>
          <a:xfrm>
            <a:off x="1772801" y="3438222"/>
            <a:ext cx="1435500" cy="230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22" name="Google Shape;422;p32"/>
          <p:cNvSpPr/>
          <p:nvPr/>
        </p:nvSpPr>
        <p:spPr>
          <a:xfrm flipH="1">
            <a:off x="3091653" y="3184065"/>
            <a:ext cx="1435500" cy="230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23" name="Google Shape;423;p32"/>
          <p:cNvSpPr/>
          <p:nvPr/>
        </p:nvSpPr>
        <p:spPr>
          <a:xfrm>
            <a:off x="3091178" y="3438222"/>
            <a:ext cx="1435500" cy="230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24" name="Google Shape;424;p32"/>
          <p:cNvSpPr/>
          <p:nvPr/>
        </p:nvSpPr>
        <p:spPr>
          <a:xfrm flipH="1">
            <a:off x="436675" y="3184065"/>
            <a:ext cx="1435500" cy="230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25" name="Google Shape;425;p32"/>
          <p:cNvSpPr/>
          <p:nvPr/>
        </p:nvSpPr>
        <p:spPr>
          <a:xfrm>
            <a:off x="436201" y="3438222"/>
            <a:ext cx="1435500" cy="230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26" name="Google Shape;426;p32"/>
          <p:cNvSpPr/>
          <p:nvPr/>
        </p:nvSpPr>
        <p:spPr>
          <a:xfrm flipH="1">
            <a:off x="452476" y="3184065"/>
            <a:ext cx="1435500" cy="230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27" name="Google Shape;427;p32"/>
          <p:cNvSpPr/>
          <p:nvPr/>
        </p:nvSpPr>
        <p:spPr>
          <a:xfrm>
            <a:off x="452002" y="3438222"/>
            <a:ext cx="1435500" cy="230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3"/>
          <p:cNvSpPr txBox="1"/>
          <p:nvPr>
            <p:ph type="title"/>
          </p:nvPr>
        </p:nvSpPr>
        <p:spPr>
          <a:xfrm>
            <a:off x="4983825" y="1064000"/>
            <a:ext cx="3063300" cy="69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Команда</a:t>
            </a:r>
            <a:endParaRPr/>
          </a:p>
        </p:txBody>
      </p:sp>
      <p:pic>
        <p:nvPicPr>
          <p:cNvPr id="433" name="Google Shape;4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4134" y="72125"/>
            <a:ext cx="1857066" cy="9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3"/>
          <p:cNvSpPr txBox="1"/>
          <p:nvPr/>
        </p:nvSpPr>
        <p:spPr>
          <a:xfrm>
            <a:off x="4770900" y="3289700"/>
            <a:ext cx="167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Пахомов Никита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5" name="Google Shape;435;p33"/>
          <p:cNvSpPr txBox="1"/>
          <p:nvPr/>
        </p:nvSpPr>
        <p:spPr>
          <a:xfrm>
            <a:off x="6823875" y="3289700"/>
            <a:ext cx="147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Алфёров Леонид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6" name="Google Shape;436;p33"/>
          <p:cNvPicPr preferRelativeResize="0"/>
          <p:nvPr/>
        </p:nvPicPr>
        <p:blipFill rotWithShape="1">
          <a:blip r:embed="rId4">
            <a:alphaModFix/>
          </a:blip>
          <a:srcRect b="37611" l="22011" r="22006" t="22771"/>
          <a:stretch/>
        </p:blipFill>
        <p:spPr>
          <a:xfrm>
            <a:off x="4907400" y="2039350"/>
            <a:ext cx="1270100" cy="119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33"/>
          <p:cNvPicPr preferRelativeResize="0"/>
          <p:nvPr/>
        </p:nvPicPr>
        <p:blipFill rotWithShape="1">
          <a:blip r:embed="rId5">
            <a:alphaModFix/>
          </a:blip>
          <a:srcRect b="30749" l="22010" r="22010" t="25340"/>
          <a:stretch/>
        </p:blipFill>
        <p:spPr>
          <a:xfrm>
            <a:off x="6901200" y="2039350"/>
            <a:ext cx="1145925" cy="119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7400" y="3741850"/>
            <a:ext cx="1152000" cy="11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86775" y="3741850"/>
            <a:ext cx="1152000" cy="11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02050" y="3310600"/>
            <a:ext cx="1819275" cy="15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3"/>
          <p:cNvSpPr txBox="1"/>
          <p:nvPr/>
        </p:nvSpPr>
        <p:spPr>
          <a:xfrm>
            <a:off x="1574838" y="2778813"/>
            <a:ext cx="167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SWTS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2" name="Google Shape;442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22501" y="1269026"/>
            <a:ext cx="1526051" cy="137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900"/>
              </a:spcAft>
              <a:buNone/>
            </a:pPr>
            <a:r>
              <a:rPr lang="ru" sz="2500"/>
              <a:t>Проблема</a:t>
            </a:r>
            <a:endParaRPr sz="3500"/>
          </a:p>
        </p:txBody>
      </p:sp>
      <p:sp>
        <p:nvSpPr>
          <p:cNvPr id="236" name="Google Shape;236;p18"/>
          <p:cNvSpPr txBox="1"/>
          <p:nvPr>
            <p:ph idx="1" type="body"/>
          </p:nvPr>
        </p:nvSpPr>
        <p:spPr>
          <a:xfrm>
            <a:off x="412500" y="1534075"/>
            <a:ext cx="3574200" cy="30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/>
              <a:t>В наше время уборка улиц, парков и других мест выполняется людьми. Их работа не ценится в обществе, а также может вредить здоровью. 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500"/>
              <a:t>Помимо этого скорость и качество уборки мусора оставляют желать лучшего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37" name="Google Shape;23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4134" y="72125"/>
            <a:ext cx="1857066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8"/>
          <p:cNvPicPr preferRelativeResize="0"/>
          <p:nvPr/>
        </p:nvPicPr>
        <p:blipFill rotWithShape="1">
          <a:blip r:embed="rId4">
            <a:alphaModFix/>
          </a:blip>
          <a:srcRect b="5428" l="0" r="0" t="0"/>
          <a:stretch/>
        </p:blipFill>
        <p:spPr>
          <a:xfrm>
            <a:off x="3986700" y="1534075"/>
            <a:ext cx="4265175" cy="284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Цель проекта</a:t>
            </a:r>
            <a:endParaRPr/>
          </a:p>
        </p:txBody>
      </p:sp>
      <p:sp>
        <p:nvSpPr>
          <p:cNvPr id="244" name="Google Shape;244;p19"/>
          <p:cNvSpPr txBox="1"/>
          <p:nvPr>
            <p:ph idx="1" type="body"/>
          </p:nvPr>
        </p:nvSpPr>
        <p:spPr>
          <a:xfrm>
            <a:off x="4018025" y="1567550"/>
            <a:ext cx="46068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Автоматизировать уборку зон мусора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Улучшить качество и скорость уборки</a:t>
            </a:r>
            <a:endParaRPr sz="2000"/>
          </a:p>
        </p:txBody>
      </p:sp>
      <p:pic>
        <p:nvPicPr>
          <p:cNvPr id="245" name="Google Shape;2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4134" y="72125"/>
            <a:ext cx="1857066" cy="9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Концепция </a:t>
            </a:r>
            <a:endParaRPr/>
          </a:p>
        </p:txBody>
      </p:sp>
      <p:sp>
        <p:nvSpPr>
          <p:cNvPr id="251" name="Google Shape;251;p20"/>
          <p:cNvSpPr txBox="1"/>
          <p:nvPr/>
        </p:nvSpPr>
        <p:spPr>
          <a:xfrm>
            <a:off x="812750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Идея</a:t>
            </a:r>
            <a:endParaRPr/>
          </a:p>
        </p:txBody>
      </p:sp>
      <p:sp>
        <p:nvSpPr>
          <p:cNvPr id="252" name="Google Shape;252;p20"/>
          <p:cNvSpPr txBox="1"/>
          <p:nvPr/>
        </p:nvSpPr>
        <p:spPr>
          <a:xfrm>
            <a:off x="812750" y="2328675"/>
            <a:ext cx="22755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Создание идеи для оптимизации уборки, расчёт примерной себестоимости, разработка модели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20"/>
          <p:cNvSpPr txBox="1"/>
          <p:nvPr/>
        </p:nvSpPr>
        <p:spPr>
          <a:xfrm>
            <a:off x="812750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Прототип</a:t>
            </a:r>
            <a:endParaRPr/>
          </a:p>
        </p:txBody>
      </p:sp>
      <p:sp>
        <p:nvSpPr>
          <p:cNvPr id="254" name="Google Shape;254;p20"/>
          <p:cNvSpPr txBox="1"/>
          <p:nvPr/>
        </p:nvSpPr>
        <p:spPr>
          <a:xfrm>
            <a:off x="812750" y="3741475"/>
            <a:ext cx="22119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Сборка прототипа в уменьшенном масштабе с использованием похожих датчиков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20"/>
          <p:cNvSpPr txBox="1"/>
          <p:nvPr/>
        </p:nvSpPr>
        <p:spPr>
          <a:xfrm>
            <a:off x="6548585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Доработка</a:t>
            </a:r>
            <a:endParaRPr/>
          </a:p>
        </p:txBody>
      </p:sp>
      <p:sp>
        <p:nvSpPr>
          <p:cNvPr id="256" name="Google Shape;256;p20"/>
          <p:cNvSpPr txBox="1"/>
          <p:nvPr/>
        </p:nvSpPr>
        <p:spPr>
          <a:xfrm>
            <a:off x="6548574" y="2328675"/>
            <a:ext cx="22119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Исправление ошибок прототипа, его улучшение и воссоздание миниатюры в реальном масштабе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20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Оценка</a:t>
            </a:r>
            <a:endParaRPr/>
          </a:p>
        </p:txBody>
      </p:sp>
      <p:sp>
        <p:nvSpPr>
          <p:cNvPr id="258" name="Google Shape;258;p20"/>
          <p:cNvSpPr txBox="1"/>
          <p:nvPr/>
        </p:nvSpPr>
        <p:spPr>
          <a:xfrm>
            <a:off x="6548575" y="3741475"/>
            <a:ext cx="22755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Поиск ошибок прототипа, повторный расчёт себестоимости, выявление недостатков реальной модели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9" name="Google Shape;259;p20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" name="Google Shape;260;p20"/>
          <p:cNvCxnSpPr/>
          <p:nvPr/>
        </p:nvCxnSpPr>
        <p:spPr>
          <a:xfrm flipH="1">
            <a:off x="780942" y="316504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61" name="Google Shape;261;p20"/>
          <p:cNvCxnSpPr/>
          <p:nvPr/>
        </p:nvCxnSpPr>
        <p:spPr>
          <a:xfrm flipH="1">
            <a:off x="6484967" y="316504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62" name="Google Shape;262;p20"/>
          <p:cNvCxnSpPr/>
          <p:nvPr/>
        </p:nvCxnSpPr>
        <p:spPr>
          <a:xfrm flipH="1">
            <a:off x="780745" y="45406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3" name="Google Shape;26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6850" y="72125"/>
            <a:ext cx="1574350" cy="77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4438" y="1759425"/>
            <a:ext cx="2506457" cy="258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1"/>
          <p:cNvSpPr txBox="1"/>
          <p:nvPr>
            <p:ph type="title"/>
          </p:nvPr>
        </p:nvSpPr>
        <p:spPr>
          <a:xfrm>
            <a:off x="1297500" y="643875"/>
            <a:ext cx="7038900" cy="6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Концепция </a:t>
            </a:r>
            <a:endParaRPr/>
          </a:p>
        </p:txBody>
      </p:sp>
      <p:cxnSp>
        <p:nvCxnSpPr>
          <p:cNvPr id="270" name="Google Shape;270;p21"/>
          <p:cNvCxnSpPr/>
          <p:nvPr/>
        </p:nvCxnSpPr>
        <p:spPr>
          <a:xfrm flipH="1">
            <a:off x="811295" y="158742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" name="Google Shape;271;p21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2" name="Google Shape;27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3200" y="1817650"/>
            <a:ext cx="950674" cy="95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874" y="3504500"/>
            <a:ext cx="950674" cy="95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0475" y="3514981"/>
            <a:ext cx="950674" cy="9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96522" y="1967650"/>
            <a:ext cx="1830048" cy="2498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66225" y="200025"/>
            <a:ext cx="1665500" cy="8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90475" y="1817650"/>
            <a:ext cx="1285576" cy="1285576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1"/>
          <p:cNvSpPr txBox="1"/>
          <p:nvPr/>
        </p:nvSpPr>
        <p:spPr>
          <a:xfrm>
            <a:off x="5987375" y="2826450"/>
            <a:ext cx="304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" name="Google Shape;279;p21"/>
          <p:cNvSpPr txBox="1"/>
          <p:nvPr/>
        </p:nvSpPr>
        <p:spPr>
          <a:xfrm>
            <a:off x="5997425" y="3063025"/>
            <a:ext cx="302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0" name="Google Shape;280;p21"/>
          <p:cNvSpPr txBox="1"/>
          <p:nvPr/>
        </p:nvSpPr>
        <p:spPr>
          <a:xfrm>
            <a:off x="6007475" y="3305100"/>
            <a:ext cx="300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Концепция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6" name="Google Shape;286;p22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7" name="Google Shape;28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4134" y="72125"/>
            <a:ext cx="1857066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2"/>
          <p:cNvPicPr preferRelativeResize="0"/>
          <p:nvPr/>
        </p:nvPicPr>
        <p:blipFill rotWithShape="1">
          <a:blip r:embed="rId4">
            <a:alphaModFix/>
          </a:blip>
          <a:srcRect b="0" l="0" r="0" t="14008"/>
          <a:stretch/>
        </p:blipFill>
        <p:spPr>
          <a:xfrm>
            <a:off x="1360925" y="1164200"/>
            <a:ext cx="6435926" cy="3113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3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Аналоги</a:t>
            </a:r>
            <a:endParaRPr/>
          </a:p>
        </p:txBody>
      </p:sp>
      <p:sp>
        <p:nvSpPr>
          <p:cNvPr id="294" name="Google Shape;294;p23"/>
          <p:cNvSpPr txBox="1"/>
          <p:nvPr>
            <p:ph idx="1" type="body"/>
          </p:nvPr>
        </p:nvSpPr>
        <p:spPr>
          <a:xfrm>
            <a:off x="2448600" y="3820900"/>
            <a:ext cx="972300" cy="3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FFFFFF"/>
                </a:solidFill>
              </a:rPr>
              <a:t>DustClean</a:t>
            </a:r>
            <a:endParaRPr/>
          </a:p>
        </p:txBody>
      </p:sp>
      <p:pic>
        <p:nvPicPr>
          <p:cNvPr id="295" name="Google Shape;29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4134" y="72125"/>
            <a:ext cx="1857066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1130300"/>
            <a:ext cx="3274499" cy="2498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8800" y="1138625"/>
            <a:ext cx="3231300" cy="24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3"/>
          <p:cNvSpPr txBox="1"/>
          <p:nvPr/>
        </p:nvSpPr>
        <p:spPr>
          <a:xfrm>
            <a:off x="5369400" y="3820900"/>
            <a:ext cx="31107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3333"/>
              </a:lnSpc>
              <a:spcBef>
                <a:spcPts val="53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Social Trash Box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2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4"/>
          <p:cNvSpPr txBox="1"/>
          <p:nvPr>
            <p:ph idx="2" type="title"/>
          </p:nvPr>
        </p:nvSpPr>
        <p:spPr>
          <a:xfrm>
            <a:off x="1034000" y="196000"/>
            <a:ext cx="3537900" cy="10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Разработка прототипа</a:t>
            </a:r>
            <a:endParaRPr sz="2100"/>
          </a:p>
        </p:txBody>
      </p:sp>
      <p:grpSp>
        <p:nvGrpSpPr>
          <p:cNvPr id="304" name="Google Shape;304;p24"/>
          <p:cNvGrpSpPr/>
          <p:nvPr/>
        </p:nvGrpSpPr>
        <p:grpSpPr>
          <a:xfrm>
            <a:off x="2039718" y="1019548"/>
            <a:ext cx="5357091" cy="3935166"/>
            <a:chOff x="3553042" y="1657806"/>
            <a:chExt cx="3461100" cy="2671532"/>
          </a:xfrm>
        </p:grpSpPr>
        <p:sp>
          <p:nvSpPr>
            <p:cNvPr id="305" name="Google Shape;305;p24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4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4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4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4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4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4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4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13" name="Google Shape;31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659" y="4105275"/>
            <a:ext cx="1857066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6925" y="1093150"/>
            <a:ext cx="5102676" cy="2827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4"/>
          <p:cNvSpPr txBox="1"/>
          <p:nvPr/>
        </p:nvSpPr>
        <p:spPr>
          <a:xfrm>
            <a:off x="4420200" y="1019550"/>
            <a:ext cx="4611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5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Прототип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SWTS-0.1</a:t>
            </a:r>
            <a:endParaRPr sz="2400"/>
          </a:p>
        </p:txBody>
      </p:sp>
      <p:sp>
        <p:nvSpPr>
          <p:cNvPr id="321" name="Google Shape;321;p25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Прочный корпус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6 колес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Вместительная корзина</a:t>
            </a:r>
            <a:endParaRPr/>
          </a:p>
        </p:txBody>
      </p:sp>
      <p:sp>
        <p:nvSpPr>
          <p:cNvPr id="322" name="Google Shape;322;p25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Питание от провода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Маленькие электромоторы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Bluetooth  HC-05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Корпус из пластика</a:t>
            </a:r>
            <a:endParaRPr/>
          </a:p>
        </p:txBody>
      </p:sp>
      <p:pic>
        <p:nvPicPr>
          <p:cNvPr id="323" name="Google Shape;32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59" y="4072625"/>
            <a:ext cx="1857066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3996" y="1457965"/>
            <a:ext cx="22860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